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1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4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5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2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3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03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1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6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85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36F97-C107-4FAD-B2B0-F6F595D45835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96F15-015B-4DB3-960A-29A2E2B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0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EE79-791A-4A71-A9E6-6B8A0B22B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1160" y="1122362"/>
            <a:ext cx="6806840" cy="41587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/>
            </a:r>
            <a:br>
              <a:rPr lang="en-US" dirty="0">
                <a:latin typeface="Bookman Old Style" panose="02050604050505020204" pitchFamily="18" charset="0"/>
              </a:rPr>
            </a:br>
            <a:r>
              <a:rPr lang="en-US" dirty="0">
                <a:latin typeface="Bookman Old Style" panose="02050604050505020204" pitchFamily="18" charset="0"/>
              </a:rPr>
              <a:t/>
            </a:r>
            <a:br>
              <a:rPr lang="en-US" dirty="0">
                <a:latin typeface="Bookman Old Style" panose="02050604050505020204" pitchFamily="18" charset="0"/>
              </a:rPr>
            </a:br>
            <a:r>
              <a:rPr lang="en-US" dirty="0">
                <a:latin typeface="Bookman Old Style" panose="02050604050505020204" pitchFamily="18" charset="0"/>
              </a:rPr>
              <a:t>"Resurrecting </a:t>
            </a:r>
            <a:r>
              <a:rPr lang="en-US" dirty="0" err="1">
                <a:latin typeface="Bookman Old Style" panose="02050604050505020204" pitchFamily="18" charset="0"/>
              </a:rPr>
              <a:t>Galuppi</a:t>
            </a:r>
            <a:r>
              <a:rPr lang="en-US" dirty="0">
                <a:latin typeface="Bookman Old Style" panose="02050604050505020204" pitchFamily="18" charset="0"/>
              </a:rPr>
              <a:t>: </a:t>
            </a:r>
            <a:br>
              <a:rPr lang="en-US" dirty="0">
                <a:latin typeface="Bookman Old Style" panose="02050604050505020204" pitchFamily="18" charset="0"/>
              </a:rPr>
            </a:br>
            <a:r>
              <a:rPr lang="en-US" dirty="0">
                <a:latin typeface="Bookman Old Style" panose="02050604050505020204" pitchFamily="18" charset="0"/>
              </a:rPr>
              <a:t>Toward a Critical Edition of </a:t>
            </a:r>
            <a:r>
              <a:rPr lang="en-US" i="1" dirty="0">
                <a:latin typeface="Bookman Old Style" panose="02050604050505020204" pitchFamily="18" charset="0"/>
              </a:rPr>
              <a:t>Li </a:t>
            </a:r>
            <a:r>
              <a:rPr lang="en-US" i="1" dirty="0" err="1">
                <a:latin typeface="Bookman Old Style" panose="02050604050505020204" pitchFamily="18" charset="0"/>
              </a:rPr>
              <a:t>tre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en-US" i="1" dirty="0" err="1">
                <a:latin typeface="Bookman Old Style" panose="02050604050505020204" pitchFamily="18" charset="0"/>
              </a:rPr>
              <a:t>amanti</a:t>
            </a:r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en-US" i="1" dirty="0" err="1">
                <a:latin typeface="Bookman Old Style" panose="02050604050505020204" pitchFamily="18" charset="0"/>
              </a:rPr>
              <a:t>ridicoli</a:t>
            </a:r>
            <a:r>
              <a:rPr lang="en-US" dirty="0">
                <a:latin typeface="Bookman Old Style" panose="02050604050505020204" pitchFamily="18" charset="0"/>
              </a:rPr>
              <a:t>"</a:t>
            </a:r>
            <a:br>
              <a:rPr lang="en-US" dirty="0">
                <a:latin typeface="Bookman Old Style" panose="02050604050505020204" pitchFamily="18" charset="0"/>
              </a:rPr>
            </a:b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79A0F-F4BB-4C8F-B28D-5C687A6F7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92068"/>
          </a:xfrm>
        </p:spPr>
        <p:txBody>
          <a:bodyPr>
            <a:normAutofit/>
          </a:bodyPr>
          <a:lstStyle/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>
                <a:latin typeface="Bookman Old Style" panose="02050604050505020204" pitchFamily="18" charset="0"/>
              </a:rPr>
              <a:t>Jim Cassaro</a:t>
            </a:r>
          </a:p>
          <a:p>
            <a:pPr algn="r"/>
            <a:r>
              <a:rPr lang="en-US" dirty="0">
                <a:latin typeface="Bookman Old Style" panose="02050604050505020204" pitchFamily="18" charset="0"/>
              </a:rPr>
              <a:t>IAML Kraków</a:t>
            </a:r>
          </a:p>
          <a:p>
            <a:pPr algn="r"/>
            <a:r>
              <a:rPr lang="en-US" dirty="0">
                <a:latin typeface="Bookman Old Style" panose="02050604050505020204" pitchFamily="18" charset="0"/>
              </a:rPr>
              <a:t>18 July 2019</a:t>
            </a:r>
          </a:p>
        </p:txBody>
      </p:sp>
      <p:pic>
        <p:nvPicPr>
          <p:cNvPr id="5" name="Picture 4" descr="A picture containing object, coin, wall, photo&#10;&#10;Description automatically generated">
            <a:extLst>
              <a:ext uri="{FF2B5EF4-FFF2-40B4-BE49-F238E27FC236}">
                <a16:creationId xmlns:a16="http://schemas.microsoft.com/office/drawing/2014/main" id="{706D03AE-B06A-43D7-9F7F-4B0AEDE4B0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71" y="1448375"/>
            <a:ext cx="3181422" cy="39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6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9DA27-2100-4D20-8BAE-BC8F2508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Ballets: 1763 Production, Milan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DE83F-8D9D-4C31-BFB7-086167BB5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First Ballet</a:t>
            </a:r>
          </a:p>
          <a:p>
            <a:pPr lvl="1"/>
            <a:r>
              <a:rPr lang="en-US" dirty="0" err="1">
                <a:latin typeface="Bookman Old Style" panose="02050604050505020204" pitchFamily="18" charset="0"/>
              </a:rPr>
              <a:t>Introduzione</a:t>
            </a:r>
            <a:r>
              <a:rPr lang="en-US" dirty="0">
                <a:latin typeface="Bookman Old Style" panose="02050604050505020204" pitchFamily="18" charset="0"/>
              </a:rPr>
              <a:t> è la </a:t>
            </a:r>
            <a:r>
              <a:rPr lang="en-US" dirty="0" err="1">
                <a:latin typeface="Bookman Old Style" panose="02050604050505020204" pitchFamily="18" charset="0"/>
              </a:rPr>
              <a:t>stessa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vedutasi</a:t>
            </a:r>
            <a:r>
              <a:rPr lang="en-US" dirty="0">
                <a:latin typeface="Bookman Old Style" panose="02050604050505020204" pitchFamily="18" charset="0"/>
              </a:rPr>
              <a:t> nell primo </a:t>
            </a:r>
            <a:r>
              <a:rPr lang="en-US" dirty="0" err="1">
                <a:latin typeface="Bookman Old Style" panose="02050604050505020204" pitchFamily="18" charset="0"/>
              </a:rPr>
              <a:t>dramma</a:t>
            </a:r>
            <a:r>
              <a:rPr lang="en-US" dirty="0">
                <a:latin typeface="Bookman Old Style" panose="02050604050505020204" pitchFamily="18" charset="0"/>
              </a:rPr>
              <a:t>; ed il </a:t>
            </a:r>
            <a:r>
              <a:rPr lang="en-US" dirty="0" err="1">
                <a:latin typeface="Bookman Old Style" panose="02050604050505020204" pitchFamily="18" charset="0"/>
              </a:rPr>
              <a:t>balletti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sono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tutti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nuovi</a:t>
            </a:r>
            <a:r>
              <a:rPr lang="en-US" dirty="0">
                <a:latin typeface="Bookman Old Style" panose="02050604050505020204" pitchFamily="18" charset="0"/>
              </a:rPr>
              <a:t> (Introduction is the same as seen in the first play; and the ballets are all new).</a:t>
            </a:r>
          </a:p>
          <a:p>
            <a:pPr lvl="1"/>
            <a:endParaRPr lang="en-US" dirty="0">
              <a:latin typeface="Bookman Old Style" panose="02050604050505020204" pitchFamily="18" charset="0"/>
            </a:endParaRPr>
          </a:p>
          <a:p>
            <a:r>
              <a:rPr lang="en-US" dirty="0">
                <a:latin typeface="Bookman Old Style" panose="02050604050505020204" pitchFamily="18" charset="0"/>
              </a:rPr>
              <a:t>Second Ballet</a:t>
            </a:r>
          </a:p>
          <a:p>
            <a:pPr lvl="1"/>
            <a:r>
              <a:rPr lang="en-US" dirty="0">
                <a:latin typeface="Bookman Old Style" panose="02050604050505020204" pitchFamily="18" charset="0"/>
              </a:rPr>
              <a:t>Lo </a:t>
            </a:r>
            <a:r>
              <a:rPr lang="en-US" dirty="0" err="1">
                <a:latin typeface="Bookman Old Style" panose="02050604050505020204" pitchFamily="18" charset="0"/>
              </a:rPr>
              <a:t>scioglimento</a:t>
            </a:r>
            <a:r>
              <a:rPr lang="en-US" dirty="0">
                <a:latin typeface="Bookman Old Style" panose="02050604050505020204" pitchFamily="18" charset="0"/>
              </a:rPr>
              <a:t> del chaos (The dissolution of chaos)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71DC-0192-49FD-ABF7-D1CD9E766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6AC7F-91E5-4117-B757-DF09E5ADA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Bookman Old Style" panose="02050604050505020204" pitchFamily="18" charset="0"/>
              </a:rPr>
              <a:t>Lisbon, Biblioteca da </a:t>
            </a:r>
            <a:r>
              <a:rPr lang="en-US" b="1" dirty="0" err="1">
                <a:latin typeface="Bookman Old Style" panose="02050604050505020204" pitchFamily="18" charset="0"/>
              </a:rPr>
              <a:t>Ajuda</a:t>
            </a:r>
            <a:r>
              <a:rPr lang="en-US" b="1" dirty="0">
                <a:latin typeface="Bookman Old Style" panose="02050604050505020204" pitchFamily="18" charset="0"/>
              </a:rPr>
              <a:t>: Ms. 44. VI. 65</a:t>
            </a:r>
          </a:p>
          <a:p>
            <a:r>
              <a:rPr lang="en-US" b="1" dirty="0">
                <a:latin typeface="Bookman Old Style" panose="02050604050505020204" pitchFamily="18" charset="0"/>
              </a:rPr>
              <a:t>Modena, Biblioteca </a:t>
            </a:r>
            <a:r>
              <a:rPr lang="en-US" b="1" dirty="0" err="1">
                <a:latin typeface="Bookman Old Style" panose="02050604050505020204" pitchFamily="18" charset="0"/>
              </a:rPr>
              <a:t>Estense</a:t>
            </a:r>
            <a:r>
              <a:rPr lang="en-US" b="1" dirty="0">
                <a:latin typeface="Bookman Old Style" panose="02050604050505020204" pitchFamily="18" charset="0"/>
              </a:rPr>
              <a:t>: Ms. Mus. F. 441</a:t>
            </a:r>
          </a:p>
          <a:p>
            <a:r>
              <a:rPr lang="en-US" b="1" dirty="0">
                <a:latin typeface="Bookman Old Style" panose="02050604050505020204" pitchFamily="18" charset="0"/>
              </a:rPr>
              <a:t>Wolfenbüttel, </a:t>
            </a:r>
            <a:r>
              <a:rPr lang="en-US" b="1" dirty="0" err="1">
                <a:latin typeface="Bookman Old Style" panose="02050604050505020204" pitchFamily="18" charset="0"/>
              </a:rPr>
              <a:t>Staatsarchiv</a:t>
            </a:r>
            <a:r>
              <a:rPr lang="en-US" b="1" dirty="0">
                <a:latin typeface="Bookman Old Style" panose="02050604050505020204" pitchFamily="18" charset="0"/>
              </a:rPr>
              <a:t>: 46 Alt Nr. 22 b-c</a:t>
            </a:r>
          </a:p>
          <a:p>
            <a:r>
              <a:rPr lang="en-US" b="1" dirty="0">
                <a:latin typeface="Bookman Old Style" panose="02050604050505020204" pitchFamily="18" charset="0"/>
              </a:rPr>
              <a:t>Paris, Bibliothèque national de France, </a:t>
            </a:r>
            <a:r>
              <a:rPr lang="en-US" b="1" dirty="0" err="1">
                <a:latin typeface="Bookman Old Style" panose="02050604050505020204" pitchFamily="18" charset="0"/>
              </a:rPr>
              <a:t>département</a:t>
            </a:r>
            <a:r>
              <a:rPr lang="en-US" b="1" dirty="0">
                <a:latin typeface="Bookman Old Style" panose="02050604050505020204" pitchFamily="18" charset="0"/>
              </a:rPr>
              <a:t> Musique, </a:t>
            </a:r>
          </a:p>
          <a:p>
            <a:pPr marL="0" indent="0">
              <a:buNone/>
            </a:pPr>
            <a:r>
              <a:rPr lang="en-US" b="1" dirty="0">
                <a:latin typeface="Bookman Old Style" panose="02050604050505020204" pitchFamily="18" charset="0"/>
              </a:rPr>
              <a:t>	D-4294</a:t>
            </a:r>
          </a:p>
          <a:p>
            <a:r>
              <a:rPr lang="en-US" b="1" dirty="0">
                <a:latin typeface="Bookman Old Style" panose="02050604050505020204" pitchFamily="18" charset="0"/>
              </a:rPr>
              <a:t>Dresden, Royal Library [MS copy made by the Library of Congress, 1911]: M1500.G2 T5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9FCB9-BE86-4F2D-B9D4-77D617BE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722"/>
            <a:ext cx="10515600" cy="107496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Modena, Biblioteca </a:t>
            </a:r>
            <a:r>
              <a:rPr lang="en-US" b="1" dirty="0" err="1">
                <a:latin typeface="Bookman Old Style" panose="02050604050505020204" pitchFamily="18" charset="0"/>
              </a:rPr>
              <a:t>Estense</a:t>
            </a:r>
            <a:r>
              <a:rPr lang="en-US" b="1" dirty="0">
                <a:latin typeface="Bookman Old Style" panose="02050604050505020204" pitchFamily="18" charset="0"/>
              </a:rPr>
              <a:t>: Ms. Mus. F. 441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C82C73-9DEF-4E4B-A840-7600BB605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84" y="1890940"/>
            <a:ext cx="6972862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1B3C0-2806-44F4-8653-4E206ACBCC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036" y="1890940"/>
            <a:ext cx="40962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22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6B483-C838-41A0-A20F-ED314F738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Gazzaniga, “</a:t>
            </a:r>
            <a:r>
              <a:rPr lang="en-US" dirty="0" err="1">
                <a:latin typeface="Bookman Old Style" panose="02050604050505020204" pitchFamily="18" charset="0"/>
              </a:rPr>
              <a:t>Pensa</a:t>
            </a:r>
            <a:r>
              <a:rPr lang="en-US" dirty="0">
                <a:latin typeface="Bookman Old Style" panose="02050604050505020204" pitchFamily="18" charset="0"/>
              </a:rPr>
              <a:t> a </a:t>
            </a:r>
            <a:r>
              <a:rPr lang="en-US" dirty="0" err="1">
                <a:latin typeface="Bookman Old Style" panose="02050604050505020204" pitchFamily="18" charset="0"/>
              </a:rPr>
              <a:t>serbarmi</a:t>
            </a:r>
            <a:r>
              <a:rPr lang="en-US" dirty="0">
                <a:latin typeface="Bookman Old Style" panose="02050604050505020204" pitchFamily="18" charset="0"/>
              </a:rPr>
              <a:t>, O </a:t>
            </a:r>
            <a:r>
              <a:rPr lang="en-US" dirty="0" err="1">
                <a:latin typeface="Bookman Old Style" panose="02050604050505020204" pitchFamily="18" charset="0"/>
              </a:rPr>
              <a:t>cara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6F5A00-8505-472B-8934-2DAC7C3E4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826" y="1825625"/>
            <a:ext cx="66663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7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23D84-2F9C-4999-A60D-B9C7F2D3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Dresden, Royal Library: Overture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4924B4-541C-424B-A72F-EB93CCF72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67" y="1690688"/>
            <a:ext cx="5549816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1214A-0E70-4D75-83E3-9EE65C2FDE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016" y="1690688"/>
            <a:ext cx="5289459" cy="4282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B265F-8D75-44F2-AE82-6D48AD20437B}"/>
              </a:ext>
            </a:extLst>
          </p:cNvPr>
          <p:cNvSpPr txBox="1"/>
          <p:nvPr/>
        </p:nvSpPr>
        <p:spPr>
          <a:xfrm>
            <a:off x="776681" y="6241409"/>
            <a:ext cx="346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Dresden MS Overture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180CF-EC91-4204-ADD5-AD407DE69530}"/>
              </a:ext>
            </a:extLst>
          </p:cNvPr>
          <p:cNvSpPr txBox="1"/>
          <p:nvPr/>
        </p:nvSpPr>
        <p:spPr>
          <a:xfrm>
            <a:off x="7354662" y="6220031"/>
            <a:ext cx="317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Overture: All other MSS</a:t>
            </a:r>
          </a:p>
        </p:txBody>
      </p:sp>
      <p:pic>
        <p:nvPicPr>
          <p:cNvPr id="8" name="02 Galuppi li tre amanti ridicoli">
            <a:hlinkClick r:id="" action="ppaction://media"/>
            <a:extLst>
              <a:ext uri="{FF2B5EF4-FFF2-40B4-BE49-F238E27FC236}">
                <a16:creationId xmlns:a16="http://schemas.microsoft.com/office/drawing/2014/main" id="{7DCB7289-E8AD-41AA-983B-B32553457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9" name="02 Galuppi li tre amanti ridicoli">
            <a:hlinkClick r:id="" action="ppaction://media"/>
            <a:extLst>
              <a:ext uri="{FF2B5EF4-FFF2-40B4-BE49-F238E27FC236}">
                <a16:creationId xmlns:a16="http://schemas.microsoft.com/office/drawing/2014/main" id="{651F6FEC-2429-4187-AA8D-26C10EE2C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2589" y="6121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2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CEB1-0373-48A0-B144-479E9CAF4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Performance History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9B587F5-01C8-4E80-94F7-922F7AE8AD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707902"/>
              </p:ext>
            </p:extLst>
          </p:nvPr>
        </p:nvGraphicFramePr>
        <p:xfrm>
          <a:off x="2726109" y="1444241"/>
          <a:ext cx="6597354" cy="4854011"/>
        </p:xfrm>
        <a:graphic>
          <a:graphicData uri="http://schemas.openxmlformats.org/drawingml/2006/table">
            <a:tbl>
              <a:tblPr firstRow="1" firstCol="1" bandRow="1"/>
              <a:tblGrid>
                <a:gridCol w="1600661">
                  <a:extLst>
                    <a:ext uri="{9D8B030D-6E8A-4147-A177-3AD203B41FA5}">
                      <a16:colId xmlns:a16="http://schemas.microsoft.com/office/drawing/2014/main" val="1206751337"/>
                    </a:ext>
                  </a:extLst>
                </a:gridCol>
                <a:gridCol w="1601167">
                  <a:extLst>
                    <a:ext uri="{9D8B030D-6E8A-4147-A177-3AD203B41FA5}">
                      <a16:colId xmlns:a16="http://schemas.microsoft.com/office/drawing/2014/main" val="1587267405"/>
                    </a:ext>
                  </a:extLst>
                </a:gridCol>
                <a:gridCol w="3395526">
                  <a:extLst>
                    <a:ext uri="{9D8B030D-6E8A-4147-A177-3AD203B41FA5}">
                      <a16:colId xmlns:a16="http://schemas.microsoft.com/office/drawing/2014/main" val="3306453829"/>
                    </a:ext>
                  </a:extLst>
                </a:gridCol>
              </a:tblGrid>
              <a:tr h="1394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Place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Roles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53446"/>
                  </a:ext>
                </a:extLst>
              </a:tr>
              <a:tr h="1394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257996"/>
                  </a:ext>
                </a:extLst>
              </a:tr>
              <a:tr h="3255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January 1761 (premiere)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Venice, San Moisè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Stella, Franchetta, Rosina,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896373"/>
                  </a:ext>
                </a:extLst>
              </a:tr>
              <a:tr h="3255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Spring 1761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Bologna, Teatro Formagliari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Doralice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Stella, Franchetta, Rosina,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297162"/>
                  </a:ext>
                </a:extLst>
              </a:tr>
              <a:tr h="3316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Spring 1762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Florence, Teatro di Via del Cocomero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Stella, </a:t>
                      </a:r>
                      <a:r>
                        <a:rPr lang="en-US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Giulietta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Rosina,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514981"/>
                  </a:ext>
                </a:extLst>
              </a:tr>
              <a:tr h="4327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Autumn 1762 &amp; 1771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Torino, Teatro di S. A. il signor principe di Carignano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Stella, Franchetta, Rosina,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5596449"/>
                  </a:ext>
                </a:extLst>
              </a:tr>
              <a:tr h="3316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Autumn 1763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Milan, Regio Ducal Teatro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Stella, Franchetta, Rosina, </a:t>
                      </a:r>
                      <a:r>
                        <a:rPr lang="en-US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Grifina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507269"/>
                  </a:ext>
                </a:extLst>
              </a:tr>
              <a:tr h="3255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Carnival 1763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Parma, Regio Ducale Teatro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Stella, Franchetta, Rosina,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474686"/>
                  </a:ext>
                </a:extLst>
              </a:tr>
              <a:tr h="3255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Spring 1763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Prague, Reale Teatro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Stella, Franchetta, Rosina,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45249"/>
                  </a:ext>
                </a:extLst>
              </a:tr>
              <a:tr h="3316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Carnival 1764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Piacenza, Teatro delle Saline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Stella, Franchetta, Rosina,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324687"/>
                  </a:ext>
                </a:extLst>
              </a:tr>
              <a:tr h="3255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Carnival 1765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Gubbio, Teatro della Fama de’ Nobili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Stella, Franchetta, Rosina,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124913"/>
                  </a:ext>
                </a:extLst>
              </a:tr>
              <a:tr h="4360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Münster, Teatro elettorale Corte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Metilde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Stella, </a:t>
                      </a:r>
                      <a:r>
                        <a:rPr lang="en-US" sz="8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Coralbo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Franchetta, Rosina,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132694"/>
                  </a:ext>
                </a:extLst>
              </a:tr>
              <a:tr h="4327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Vienna, Teatro Privilegiato vicino alla Corte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Stella, Franchetta, Rosina,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408108"/>
                  </a:ext>
                </a:extLst>
              </a:tr>
              <a:tr h="3255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Carnival 1766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Ancona, Teatro della Fenice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Stella, Franchetta, Rosina, Marchese Oronte, Ridolfo, Onofrio, Rombo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259189"/>
                  </a:ext>
                </a:extLst>
              </a:tr>
              <a:tr h="3255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Autumn 1773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Lucca, Pubblico Teatro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Stella, </a:t>
                      </a: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Franchetta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Rosina, Marchese </a:t>
                      </a: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Oronte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Ridolfo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Onofrio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Rombo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4" marR="39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95712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5AEBE511-6B5D-46A2-B8A4-5B017E23A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51671" y="-1"/>
            <a:ext cx="21300887" cy="50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5961E04-333B-4CF5-920C-DE02F63D9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16749" y="0"/>
            <a:ext cx="16861479" cy="46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8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F46C-8CDE-4237-9E20-2F213B8A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From </a:t>
            </a:r>
            <a:r>
              <a:rPr lang="en-US" i="1" dirty="0">
                <a:latin typeface="Bookman Old Style" panose="02050604050505020204" pitchFamily="18" charset="0"/>
              </a:rPr>
              <a:t>Opera buffa</a:t>
            </a:r>
            <a:r>
              <a:rPr lang="en-US" dirty="0">
                <a:latin typeface="Bookman Old Style" panose="02050604050505020204" pitchFamily="18" charset="0"/>
              </a:rPr>
              <a:t> to </a:t>
            </a:r>
            <a:r>
              <a:rPr lang="en-US" i="1" dirty="0">
                <a:latin typeface="Bookman Old Style" panose="02050604050505020204" pitchFamily="18" charset="0"/>
              </a:rPr>
              <a:t>Opera </a:t>
            </a:r>
            <a:r>
              <a:rPr lang="en-US" i="1" dirty="0" err="1">
                <a:latin typeface="Bookman Old Style" panose="02050604050505020204" pitchFamily="18" charset="0"/>
              </a:rPr>
              <a:t>Seria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FAC541-F828-4E98-9284-986DD869C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913" y="1825625"/>
            <a:ext cx="63861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7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F537-CA5E-4CE6-A0D7-2364C3B2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Autumn 1763 Production, Milan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90006F-7568-4658-B4B2-30651F787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889" y="1825625"/>
            <a:ext cx="61542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14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2155-025F-427E-8843-B695FD48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Ballets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BD2D8-A593-41A0-8E63-FC0B2219E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1761, Venice</a:t>
            </a:r>
          </a:p>
          <a:p>
            <a:pPr lvl="1"/>
            <a:r>
              <a:rPr lang="en-US" dirty="0">
                <a:latin typeface="Bookman Old Style" panose="02050604050505020204" pitchFamily="18" charset="0"/>
              </a:rPr>
              <a:t>Following Act I: “Sala </a:t>
            </a:r>
            <a:r>
              <a:rPr lang="en-US" dirty="0" err="1">
                <a:latin typeface="Bookman Old Style" panose="02050604050505020204" pitchFamily="18" charset="0"/>
              </a:rPr>
              <a:t>preparata</a:t>
            </a:r>
            <a:r>
              <a:rPr lang="en-US" dirty="0">
                <a:latin typeface="Bookman Old Style" panose="02050604050505020204" pitchFamily="18" charset="0"/>
              </a:rPr>
              <a:t> per la </a:t>
            </a:r>
            <a:r>
              <a:rPr lang="en-US" dirty="0" err="1">
                <a:latin typeface="Bookman Old Style" panose="02050604050505020204" pitchFamily="18" charset="0"/>
              </a:rPr>
              <a:t>festa</a:t>
            </a:r>
            <a:r>
              <a:rPr lang="en-US" dirty="0">
                <a:latin typeface="Bookman Old Style" panose="02050604050505020204" pitchFamily="18" charset="0"/>
              </a:rPr>
              <a:t> da </a:t>
            </a:r>
            <a:r>
              <a:rPr lang="en-US" dirty="0" err="1">
                <a:latin typeface="Bookman Old Style" panose="02050604050505020204" pitchFamily="18" charset="0"/>
              </a:rPr>
              <a:t>ballo</a:t>
            </a:r>
            <a:r>
              <a:rPr lang="en-US" dirty="0">
                <a:latin typeface="Bookman Old Style" panose="02050604050505020204" pitchFamily="18" charset="0"/>
              </a:rPr>
              <a:t>” (Room prepared for a dance)</a:t>
            </a:r>
          </a:p>
          <a:p>
            <a:pPr lvl="1"/>
            <a:r>
              <a:rPr lang="en-US" dirty="0">
                <a:latin typeface="Bookman Old Style" panose="02050604050505020204" pitchFamily="18" charset="0"/>
              </a:rPr>
              <a:t>Following Act II: “Piazza” (A square)</a:t>
            </a:r>
          </a:p>
          <a:p>
            <a:r>
              <a:rPr lang="en-US" dirty="0">
                <a:latin typeface="Bookman Old Style" panose="02050604050505020204" pitchFamily="18" charset="0"/>
              </a:rPr>
              <a:t>1761, Bologna</a:t>
            </a:r>
          </a:p>
          <a:p>
            <a:pPr lvl="1"/>
            <a:r>
              <a:rPr lang="en-US" dirty="0">
                <a:latin typeface="Bookman Old Style" panose="02050604050505020204" pitchFamily="18" charset="0"/>
              </a:rPr>
              <a:t>First Ballet: Description </a:t>
            </a:r>
          </a:p>
          <a:p>
            <a:pPr lvl="2"/>
            <a:r>
              <a:rPr lang="en-US" dirty="0" err="1">
                <a:latin typeface="Bookman Old Style" panose="02050604050505020204" pitchFamily="18" charset="0"/>
              </a:rPr>
              <a:t>Teseo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che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dalla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reggia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paterna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rapì</a:t>
            </a:r>
            <a:r>
              <a:rPr lang="en-US" dirty="0">
                <a:latin typeface="Bookman Old Style" panose="02050604050505020204" pitchFamily="18" charset="0"/>
              </a:rPr>
              <a:t> Arianna, </a:t>
            </a:r>
            <a:r>
              <a:rPr lang="en-US" dirty="0" err="1">
                <a:latin typeface="Bookman Old Style" panose="02050604050505020204" pitchFamily="18" charset="0"/>
              </a:rPr>
              <a:t>imbarcatala</a:t>
            </a:r>
            <a:r>
              <a:rPr lang="en-US" dirty="0">
                <a:latin typeface="Bookman Old Style" panose="02050604050505020204" pitchFamily="18" charset="0"/>
              </a:rPr>
              <a:t> sopra una Nave, la </a:t>
            </a:r>
            <a:r>
              <a:rPr lang="en-US" dirty="0" err="1">
                <a:latin typeface="Bookman Old Style" panose="02050604050505020204" pitchFamily="18" charset="0"/>
              </a:rPr>
              <a:t>condusse</a:t>
            </a:r>
            <a:r>
              <a:rPr lang="en-US" dirty="0">
                <a:latin typeface="Bookman Old Style" panose="02050604050505020204" pitchFamily="18" charset="0"/>
              </a:rPr>
              <a:t> in una </a:t>
            </a:r>
            <a:r>
              <a:rPr lang="en-US" dirty="0" err="1">
                <a:latin typeface="Bookman Old Style" panose="02050604050505020204" pitchFamily="18" charset="0"/>
              </a:rPr>
              <a:t>deserta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spiaggia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ove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mentr</a:t>
            </a:r>
            <a:r>
              <a:rPr lang="en-US" dirty="0">
                <a:latin typeface="Bookman Old Style" panose="02050604050505020204" pitchFamily="18" charset="0"/>
              </a:rPr>
              <a:t>’ </a:t>
            </a:r>
            <a:r>
              <a:rPr lang="en-US" dirty="0" err="1">
                <a:latin typeface="Bookman Old Style" panose="02050604050505020204" pitchFamily="18" charset="0"/>
              </a:rPr>
              <a:t>ella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dormiva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si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rimbarcò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Teseo</a:t>
            </a:r>
            <a:r>
              <a:rPr lang="en-US" dirty="0">
                <a:latin typeface="Bookman Old Style" panose="02050604050505020204" pitchFamily="18" charset="0"/>
              </a:rPr>
              <a:t>, e </a:t>
            </a:r>
            <a:r>
              <a:rPr lang="en-US" dirty="0" err="1">
                <a:latin typeface="Bookman Old Style" panose="02050604050505020204" pitchFamily="18" charset="0"/>
              </a:rPr>
              <a:t>spiegò</a:t>
            </a:r>
            <a:r>
              <a:rPr lang="en-US" dirty="0">
                <a:latin typeface="Bookman Old Style" panose="02050604050505020204" pitchFamily="18" charset="0"/>
              </a:rPr>
              <a:t> le </a:t>
            </a:r>
            <a:r>
              <a:rPr lang="en-US" dirty="0" err="1">
                <a:latin typeface="Bookman Old Style" panose="02050604050505020204" pitchFamily="18" charset="0"/>
              </a:rPr>
              <a:t>vele</a:t>
            </a:r>
            <a:r>
              <a:rPr lang="en-US" dirty="0">
                <a:latin typeface="Bookman Old Style" panose="02050604050505020204" pitchFamily="18" charset="0"/>
              </a:rPr>
              <a:t>: </a:t>
            </a:r>
            <a:r>
              <a:rPr lang="en-US" dirty="0" err="1">
                <a:latin typeface="Bookman Old Style" panose="02050604050505020204" pitchFamily="18" charset="0"/>
              </a:rPr>
              <a:t>deflata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si</a:t>
            </a:r>
            <a:r>
              <a:rPr lang="en-US" dirty="0">
                <a:latin typeface="Bookman Old Style" panose="02050604050505020204" pitchFamily="18" charset="0"/>
              </a:rPr>
              <a:t> la </a:t>
            </a:r>
            <a:r>
              <a:rPr lang="en-US" dirty="0" err="1">
                <a:latin typeface="Bookman Old Style" panose="02050604050505020204" pitchFamily="18" charset="0"/>
              </a:rPr>
              <a:t>Principessa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veggendo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si</a:t>
            </a:r>
            <a:r>
              <a:rPr lang="en-US" dirty="0">
                <a:latin typeface="Bookman Old Style" panose="02050604050505020204" pitchFamily="18" charset="0"/>
              </a:rPr>
              <a:t> da </a:t>
            </a:r>
            <a:r>
              <a:rPr lang="en-US" dirty="0" err="1">
                <a:latin typeface="Bookman Old Style" panose="02050604050505020204" pitchFamily="18" charset="0"/>
              </a:rPr>
              <a:t>tutti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abbandonata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corse</a:t>
            </a:r>
            <a:r>
              <a:rPr lang="en-US" dirty="0">
                <a:latin typeface="Bookman Old Style" panose="02050604050505020204" pitchFamily="18" charset="0"/>
              </a:rPr>
              <a:t> per </a:t>
            </a:r>
            <a:r>
              <a:rPr lang="en-US" dirty="0" err="1">
                <a:latin typeface="Bookman Old Style" panose="02050604050505020204" pitchFamily="18" charset="0"/>
              </a:rPr>
              <a:t>gettarsi</a:t>
            </a:r>
            <a:r>
              <a:rPr lang="en-US" dirty="0">
                <a:latin typeface="Bookman Old Style" panose="02050604050505020204" pitchFamily="18" charset="0"/>
              </a:rPr>
              <a:t> ne le Mare; ma </a:t>
            </a:r>
            <a:r>
              <a:rPr lang="en-US" dirty="0" err="1">
                <a:latin typeface="Bookman Old Style" panose="02050604050505020204" pitchFamily="18" charset="0"/>
              </a:rPr>
              <a:t>opportunamente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arrivando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Bacco</a:t>
            </a:r>
            <a:r>
              <a:rPr lang="en-US" dirty="0">
                <a:latin typeface="Bookman Old Style" panose="02050604050505020204" pitchFamily="18" charset="0"/>
              </a:rPr>
              <a:t>, la </a:t>
            </a:r>
            <a:r>
              <a:rPr lang="en-US" dirty="0" err="1">
                <a:latin typeface="Bookman Old Style" panose="02050604050505020204" pitchFamily="18" charset="0"/>
              </a:rPr>
              <a:t>trattenne</a:t>
            </a:r>
            <a:r>
              <a:rPr lang="en-US" dirty="0">
                <a:latin typeface="Bookman Old Style" panose="02050604050505020204" pitchFamily="18" charset="0"/>
              </a:rPr>
              <a:t>, e </a:t>
            </a:r>
            <a:r>
              <a:rPr lang="en-US" dirty="0" err="1">
                <a:latin typeface="Bookman Old Style" panose="02050604050505020204" pitchFamily="18" charset="0"/>
              </a:rPr>
              <a:t>si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accese</a:t>
            </a:r>
            <a:r>
              <a:rPr lang="en-US" dirty="0">
                <a:latin typeface="Bookman Old Style" panose="02050604050505020204" pitchFamily="18" charset="0"/>
              </a:rPr>
              <a:t> di Lei, e </a:t>
            </a:r>
            <a:r>
              <a:rPr lang="en-US" dirty="0" err="1">
                <a:latin typeface="Bookman Old Style" panose="02050604050505020204" pitchFamily="18" charset="0"/>
              </a:rPr>
              <a:t>desideroso</a:t>
            </a:r>
            <a:r>
              <a:rPr lang="en-US" dirty="0">
                <a:latin typeface="Bookman Old Style" panose="02050604050505020204" pitchFamily="18" charset="0"/>
              </a:rPr>
              <a:t> di </a:t>
            </a:r>
            <a:r>
              <a:rPr lang="en-US" dirty="0" err="1">
                <a:latin typeface="Bookman Old Style" panose="02050604050505020204" pitchFamily="18" charset="0"/>
              </a:rPr>
              <a:t>essere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riconosciuto</a:t>
            </a:r>
            <a:r>
              <a:rPr lang="en-US" dirty="0">
                <a:latin typeface="Bookman Old Style" panose="02050604050505020204" pitchFamily="18" charset="0"/>
              </a:rPr>
              <a:t> per chi </a:t>
            </a:r>
            <a:r>
              <a:rPr lang="en-US" dirty="0" err="1">
                <a:latin typeface="Bookman Old Style" panose="02050604050505020204" pitchFamily="18" charset="0"/>
              </a:rPr>
              <a:t>egli</a:t>
            </a:r>
            <a:r>
              <a:rPr lang="en-US" dirty="0">
                <a:latin typeface="Bookman Old Style" panose="02050604050505020204" pitchFamily="18" charset="0"/>
              </a:rPr>
              <a:t> era, </a:t>
            </a:r>
            <a:r>
              <a:rPr lang="en-US" dirty="0" err="1">
                <a:latin typeface="Bookman Old Style" panose="02050604050505020204" pitchFamily="18" charset="0"/>
              </a:rPr>
              <a:t>cangiò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tosto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quella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spiagia</a:t>
            </a:r>
            <a:r>
              <a:rPr lang="en-US" dirty="0">
                <a:latin typeface="Bookman Old Style" panose="02050604050505020204" pitchFamily="18" charset="0"/>
              </a:rPr>
              <a:t> in </a:t>
            </a:r>
            <a:r>
              <a:rPr lang="en-US" dirty="0" err="1">
                <a:latin typeface="Bookman Old Style" panose="02050604050505020204" pitchFamily="18" charset="0"/>
              </a:rPr>
              <a:t>delizioso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Giardino</a:t>
            </a:r>
            <a:r>
              <a:rPr lang="en-US" dirty="0">
                <a:latin typeface="Bookman Old Style" panose="02050604050505020204" pitchFamily="18" charset="0"/>
              </a:rPr>
              <a:t>, in cui </a:t>
            </a:r>
            <a:r>
              <a:rPr lang="en-US" dirty="0" err="1">
                <a:latin typeface="Bookman Old Style" panose="02050604050505020204" pitchFamily="18" charset="0"/>
              </a:rPr>
              <a:t>danzarono</a:t>
            </a:r>
            <a:r>
              <a:rPr lang="en-US" dirty="0">
                <a:latin typeface="Bookman Old Style" panose="02050604050505020204" pitchFamily="18" charset="0"/>
              </a:rPr>
              <a:t> i </a:t>
            </a:r>
            <a:r>
              <a:rPr lang="en-US" dirty="0" err="1">
                <a:latin typeface="Bookman Old Style" panose="02050604050505020204" pitchFamily="18" charset="0"/>
              </a:rPr>
              <a:t>suoi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seguaci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Baccanti</a:t>
            </a:r>
            <a:r>
              <a:rPr lang="en-US" dirty="0">
                <a:latin typeface="Bookman Old Style" panose="02050604050505020204" pitchFamily="18" charset="0"/>
              </a:rPr>
              <a:t>, e da </a:t>
            </a:r>
            <a:r>
              <a:rPr lang="en-US" dirty="0" err="1">
                <a:latin typeface="Bookman Old Style" panose="02050604050505020204" pitchFamily="18" charset="0"/>
              </a:rPr>
              <a:t>donde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egli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aspertò</a:t>
            </a:r>
            <a:r>
              <a:rPr lang="en-US" dirty="0">
                <a:latin typeface="Bookman Old Style" panose="02050604050505020204" pitchFamily="18" charset="0"/>
              </a:rPr>
              <a:t> poi Arianna in Cielo, </a:t>
            </a:r>
            <a:r>
              <a:rPr lang="en-US" dirty="0" err="1">
                <a:latin typeface="Bookman Old Style" panose="02050604050505020204" pitchFamily="18" charset="0"/>
              </a:rPr>
              <a:t>nel</a:t>
            </a:r>
            <a:r>
              <a:rPr lang="en-US" dirty="0">
                <a:latin typeface="Bookman Old Style" panose="02050604050505020204" pitchFamily="18" charset="0"/>
              </a:rPr>
              <a:t> quale </a:t>
            </a:r>
            <a:r>
              <a:rPr lang="en-US" dirty="0" err="1">
                <a:latin typeface="Bookman Old Style" panose="02050604050505020204" pitchFamily="18" charset="0"/>
              </a:rPr>
              <a:t>comparve</a:t>
            </a:r>
            <a:r>
              <a:rPr lang="en-US" dirty="0">
                <a:latin typeface="Bookman Old Style" panose="02050604050505020204" pitchFamily="18" charset="0"/>
              </a:rPr>
              <a:t> una Corona </a:t>
            </a:r>
            <a:r>
              <a:rPr lang="en-US" dirty="0" err="1">
                <a:latin typeface="Bookman Old Style" panose="02050604050505020204" pitchFamily="18" charset="0"/>
              </a:rPr>
              <a:t>fregiata</a:t>
            </a:r>
            <a:r>
              <a:rPr lang="en-US" dirty="0">
                <a:latin typeface="Bookman Old Style" panose="02050604050505020204" pitchFamily="18" charset="0"/>
              </a:rPr>
              <a:t> di Stelle, </a:t>
            </a:r>
            <a:r>
              <a:rPr lang="en-US" dirty="0" err="1">
                <a:latin typeface="Bookman Old Style" panose="02050604050505020204" pitchFamily="18" charset="0"/>
              </a:rPr>
              <a:t>indicante</a:t>
            </a:r>
            <a:r>
              <a:rPr lang="en-US" dirty="0">
                <a:latin typeface="Bookman Old Style" panose="02050604050505020204" pitchFamily="18" charset="0"/>
              </a:rPr>
              <a:t> la di lei </a:t>
            </a:r>
            <a:r>
              <a:rPr lang="en-US" dirty="0" err="1">
                <a:latin typeface="Bookman Old Style" panose="02050604050505020204" pitchFamily="18" charset="0"/>
              </a:rPr>
              <a:t>Constellazione</a:t>
            </a:r>
            <a:r>
              <a:rPr lang="en-US" dirty="0">
                <a:latin typeface="Bookman Old Style" panose="02050604050505020204" pitchFamily="18" charset="0"/>
              </a:rPr>
              <a:t>.</a:t>
            </a:r>
          </a:p>
          <a:p>
            <a:pPr lvl="1"/>
            <a:r>
              <a:rPr lang="en-US" sz="2000" dirty="0">
                <a:latin typeface="Bookman Old Style" panose="02050604050505020204" pitchFamily="18" charset="0"/>
              </a:rPr>
              <a:t>Second Ballet: Description</a:t>
            </a:r>
          </a:p>
          <a:p>
            <a:pPr lvl="2"/>
            <a:r>
              <a:rPr lang="en-US" dirty="0" err="1">
                <a:latin typeface="Bookman Old Style" panose="02050604050505020204" pitchFamily="18" charset="0"/>
              </a:rPr>
              <a:t>Scuola</a:t>
            </a:r>
            <a:r>
              <a:rPr lang="en-US" dirty="0">
                <a:latin typeface="Bookman Old Style" panose="02050604050505020204" pitchFamily="18" charset="0"/>
              </a:rPr>
              <a:t> di </a:t>
            </a:r>
            <a:r>
              <a:rPr lang="en-US" dirty="0" err="1">
                <a:latin typeface="Bookman Old Style" panose="02050604050505020204" pitchFamily="18" charset="0"/>
              </a:rPr>
              <a:t>Ballo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dov</a:t>
            </a:r>
            <a:r>
              <a:rPr lang="en-US" dirty="0">
                <a:latin typeface="Bookman Old Style" panose="02050604050505020204" pitchFamily="18" charset="0"/>
              </a:rPr>
              <a:t>' è </a:t>
            </a:r>
            <a:r>
              <a:rPr lang="en-US" dirty="0" err="1">
                <a:latin typeface="Bookman Old Style" panose="02050604050505020204" pitchFamily="18" charset="0"/>
              </a:rPr>
              <a:t>condotto</a:t>
            </a:r>
            <a:r>
              <a:rPr lang="en-US" dirty="0">
                <a:latin typeface="Bookman Old Style" panose="02050604050505020204" pitchFamily="18" charset="0"/>
              </a:rPr>
              <a:t> un' Impresario di </a:t>
            </a:r>
            <a:r>
              <a:rPr lang="en-US" dirty="0" err="1">
                <a:latin typeface="Bookman Old Style" panose="02050604050505020204" pitchFamily="18" charset="0"/>
              </a:rPr>
              <a:t>Opere</a:t>
            </a:r>
            <a:r>
              <a:rPr lang="en-US" dirty="0">
                <a:latin typeface="Bookman Old Style" panose="02050604050505020204" pitchFamily="18" charset="0"/>
              </a:rPr>
              <a:t> per </a:t>
            </a:r>
            <a:r>
              <a:rPr lang="en-US" dirty="0" err="1">
                <a:latin typeface="Bookman Old Style" panose="02050604050505020204" pitchFamily="18" charset="0"/>
              </a:rPr>
              <a:t>provedersi</a:t>
            </a:r>
            <a:r>
              <a:rPr lang="en-US" dirty="0">
                <a:latin typeface="Bookman Old Style" panose="02050604050505020204" pitchFamily="18" charset="0"/>
              </a:rPr>
              <a:t> di </a:t>
            </a:r>
            <a:r>
              <a:rPr lang="en-US" dirty="0" err="1">
                <a:latin typeface="Bookman Old Style" panose="02050604050505020204" pitchFamily="18" charset="0"/>
              </a:rPr>
              <a:t>alcuni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Ballarini</a:t>
            </a:r>
            <a:r>
              <a:rPr lang="en-US" dirty="0">
                <a:latin typeface="Bookman Old Style" panose="02050604050505020204" pitchFamily="18" charset="0"/>
              </a:rPr>
              <a:t>; Il Maestro fa </a:t>
            </a:r>
            <a:r>
              <a:rPr lang="en-US" dirty="0" err="1">
                <a:latin typeface="Bookman Old Style" panose="02050604050505020204" pitchFamily="18" charset="0"/>
              </a:rPr>
              <a:t>perciò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danzare</a:t>
            </a:r>
            <a:r>
              <a:rPr lang="en-US" dirty="0">
                <a:latin typeface="Bookman Old Style" panose="02050604050505020204" pitchFamily="18" charset="0"/>
              </a:rPr>
              <a:t> i Scolari </a:t>
            </a:r>
            <a:r>
              <a:rPr lang="en-US" dirty="0" err="1">
                <a:latin typeface="Bookman Old Style" panose="02050604050505020204" pitchFamily="18" charset="0"/>
              </a:rPr>
              <a:t>tutti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onde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possa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scegliere</a:t>
            </a:r>
            <a:r>
              <a:rPr lang="en-US" dirty="0">
                <a:latin typeface="Bookman Old Style" panose="02050604050505020204" pitchFamily="18" charset="0"/>
              </a:rPr>
              <a:t> i </a:t>
            </a:r>
            <a:r>
              <a:rPr lang="en-US" dirty="0" err="1">
                <a:latin typeface="Bookman Old Style" panose="02050604050505020204" pitchFamily="18" charset="0"/>
              </a:rPr>
              <a:t>migliori</a:t>
            </a:r>
            <a:r>
              <a:rPr lang="en-US" dirty="0">
                <a:latin typeface="Bookman Old Style" panose="02050604050505020204" pitchFamily="18" charset="0"/>
              </a:rPr>
              <a:t>: ma il </a:t>
            </a:r>
            <a:r>
              <a:rPr lang="en-US" dirty="0" err="1">
                <a:latin typeface="Bookman Old Style" panose="02050604050505020204" pitchFamily="18" charset="0"/>
              </a:rPr>
              <a:t>Sensale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gnadagnato</a:t>
            </a:r>
            <a:r>
              <a:rPr lang="en-US" dirty="0">
                <a:latin typeface="Bookman Old Style" panose="02050604050505020204" pitchFamily="18" charset="0"/>
              </a:rPr>
              <a:t> per interesse </a:t>
            </a:r>
            <a:r>
              <a:rPr lang="en-US" dirty="0" err="1">
                <a:latin typeface="Bookman Old Style" panose="02050604050505020204" pitchFamily="18" charset="0"/>
              </a:rPr>
              <a:t>dalle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Madri</a:t>
            </a:r>
            <a:r>
              <a:rPr lang="en-US" dirty="0">
                <a:latin typeface="Bookman Old Style" panose="02050604050505020204" pitchFamily="18" charset="0"/>
              </a:rPr>
              <a:t> de i </a:t>
            </a:r>
            <a:r>
              <a:rPr lang="en-US" dirty="0" err="1">
                <a:latin typeface="Bookman Old Style" panose="02050604050505020204" pitchFamily="18" charset="0"/>
              </a:rPr>
              <a:t>meno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abilì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ferma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queste</a:t>
            </a:r>
            <a:r>
              <a:rPr lang="en-US" dirty="0">
                <a:latin typeface="Bookman Old Style" panose="02050604050505020204" pitchFamily="18" charset="0"/>
              </a:rPr>
              <a:t> con stupor del Maestro: il </a:t>
            </a:r>
            <a:r>
              <a:rPr lang="en-US" dirty="0" err="1">
                <a:latin typeface="Bookman Old Style" panose="02050604050505020204" pitchFamily="18" charset="0"/>
              </a:rPr>
              <a:t>perche</a:t>
            </a:r>
            <a:r>
              <a:rPr lang="en-US" dirty="0">
                <a:latin typeface="Bookman Old Style" panose="02050604050505020204" pitchFamily="18" charset="0"/>
              </a:rPr>
              <a:t> le </a:t>
            </a:r>
            <a:r>
              <a:rPr lang="en-US" dirty="0" err="1">
                <a:latin typeface="Bookman Old Style" panose="02050604050505020204" pitchFamily="18" charset="0"/>
              </a:rPr>
              <a:t>Madri</a:t>
            </a:r>
            <a:r>
              <a:rPr lang="en-US" dirty="0">
                <a:latin typeface="Bookman Old Style" panose="02050604050505020204" pitchFamily="18" charset="0"/>
              </a:rPr>
              <a:t> dell' </a:t>
            </a:r>
            <a:r>
              <a:rPr lang="en-US" dirty="0" err="1">
                <a:latin typeface="Bookman Old Style" panose="02050604050505020204" pitchFamily="18" charset="0"/>
              </a:rPr>
              <a:t>escluse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sdegnano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colle</a:t>
            </a:r>
            <a:r>
              <a:rPr lang="en-US" dirty="0">
                <a:latin typeface="Bookman Old Style" panose="02050604050505020204" pitchFamily="18" charset="0"/>
              </a:rPr>
              <a:t> prime, e </a:t>
            </a:r>
            <a:r>
              <a:rPr lang="en-US" dirty="0" err="1">
                <a:latin typeface="Bookman Old Style" panose="02050604050505020204" pitchFamily="18" charset="0"/>
              </a:rPr>
              <a:t>si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querelano</a:t>
            </a:r>
            <a:r>
              <a:rPr lang="en-US" dirty="0">
                <a:latin typeface="Bookman Old Style" panose="02050604050505020204" pitchFamily="18" charset="0"/>
              </a:rPr>
              <a:t> dell' </a:t>
            </a:r>
            <a:r>
              <a:rPr lang="en-US" dirty="0" err="1">
                <a:latin typeface="Bookman Old Style" panose="02050604050505020204" pitchFamily="18" charset="0"/>
              </a:rPr>
              <a:t>ingiustizia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coll</a:t>
            </a:r>
            <a:r>
              <a:rPr lang="en-US" dirty="0">
                <a:latin typeface="Bookman Old Style" panose="02050604050505020204" pitchFamily="18" charset="0"/>
              </a:rPr>
              <a:t>' Impresario, il quale </a:t>
            </a:r>
            <a:r>
              <a:rPr lang="en-US" dirty="0" err="1">
                <a:latin typeface="Bookman Old Style" panose="02050604050505020204" pitchFamily="18" charset="0"/>
              </a:rPr>
              <a:t>adosse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tutto</a:t>
            </a:r>
            <a:r>
              <a:rPr lang="en-US" dirty="0">
                <a:latin typeface="Bookman Old Style" panose="02050604050505020204" pitchFamily="18" charset="0"/>
              </a:rPr>
              <a:t> al </a:t>
            </a:r>
            <a:r>
              <a:rPr lang="en-US" dirty="0" err="1">
                <a:latin typeface="Bookman Old Style" panose="02050604050505020204" pitchFamily="18" charset="0"/>
              </a:rPr>
              <a:t>Sensale</a:t>
            </a:r>
            <a:r>
              <a:rPr lang="en-US" dirty="0">
                <a:latin typeface="Bookman Old Style" panose="02050604050505020204" pitchFamily="18" charset="0"/>
              </a:rPr>
              <a:t>; e </a:t>
            </a:r>
            <a:r>
              <a:rPr lang="en-US" dirty="0" err="1">
                <a:latin typeface="Bookman Old Style" panose="02050604050505020204" pitchFamily="18" charset="0"/>
              </a:rPr>
              <a:t>l'uno</a:t>
            </a:r>
            <a:r>
              <a:rPr lang="en-US" dirty="0">
                <a:latin typeface="Bookman Old Style" panose="02050604050505020204" pitchFamily="18" charset="0"/>
              </a:rPr>
              <a:t>, e </a:t>
            </a:r>
            <a:r>
              <a:rPr lang="en-US" dirty="0" err="1">
                <a:latin typeface="Bookman Old Style" panose="02050604050505020204" pitchFamily="18" charset="0"/>
              </a:rPr>
              <a:t>l'altro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sono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insegniti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dalle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medesime</a:t>
            </a:r>
            <a:r>
              <a:rPr lang="en-US" dirty="0">
                <a:latin typeface="Bookman Old Style" panose="02050604050505020204" pitchFamily="18" charset="0"/>
              </a:rPr>
              <a:t> fin </a:t>
            </a:r>
            <a:r>
              <a:rPr lang="en-US" dirty="0" err="1">
                <a:latin typeface="Bookman Old Style" panose="02050604050505020204" pitchFamily="18" charset="0"/>
              </a:rPr>
              <a:t>fuori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della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Scuola</a:t>
            </a:r>
            <a:r>
              <a:rPr lang="en-US" dirty="0">
                <a:latin typeface="Bookman Old Style" panose="02050604050505020204" pitchFamily="18" charset="0"/>
              </a:rPr>
              <a:t>; </a:t>
            </a:r>
            <a:r>
              <a:rPr lang="en-US" dirty="0" err="1">
                <a:latin typeface="Bookman Old Style" panose="02050604050505020204" pitchFamily="18" charset="0"/>
              </a:rPr>
              <a:t>Frattanto</a:t>
            </a:r>
            <a:r>
              <a:rPr lang="en-US" dirty="0">
                <a:latin typeface="Bookman Old Style" panose="02050604050505020204" pitchFamily="18" charset="0"/>
              </a:rPr>
              <a:t> il Maestro per </a:t>
            </a:r>
            <a:r>
              <a:rPr lang="en-US" dirty="0" err="1">
                <a:latin typeface="Bookman Old Style" panose="02050604050505020204" pitchFamily="18" charset="0"/>
              </a:rPr>
              <a:t>sedare</a:t>
            </a:r>
            <a:r>
              <a:rPr lang="en-US" dirty="0">
                <a:latin typeface="Bookman Old Style" panose="02050604050505020204" pitchFamily="18" charset="0"/>
              </a:rPr>
              <a:t> i </a:t>
            </a:r>
            <a:r>
              <a:rPr lang="en-US" dirty="0" err="1">
                <a:latin typeface="Bookman Old Style" panose="02050604050505020204" pitchFamily="18" charset="0"/>
              </a:rPr>
              <a:t>rumori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lusinga</a:t>
            </a:r>
            <a:r>
              <a:rPr lang="en-US" dirty="0">
                <a:latin typeface="Bookman Old Style" panose="02050604050505020204" pitchFamily="18" charset="0"/>
              </a:rPr>
              <a:t> con </a:t>
            </a:r>
            <a:r>
              <a:rPr lang="en-US" dirty="0" err="1">
                <a:latin typeface="Bookman Old Style" panose="02050604050505020204" pitchFamily="18" charset="0"/>
              </a:rPr>
              <a:t>buone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speranze</a:t>
            </a:r>
            <a:r>
              <a:rPr lang="en-US" dirty="0">
                <a:latin typeface="Bookman Old Style" panose="02050604050505020204" pitchFamily="18" charset="0"/>
              </a:rPr>
              <a:t> le </a:t>
            </a:r>
            <a:r>
              <a:rPr lang="en-US" dirty="0" err="1">
                <a:latin typeface="Bookman Old Style" panose="02050604050505020204" pitchFamily="18" charset="0"/>
              </a:rPr>
              <a:t>posposte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Ballarine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continva</a:t>
            </a:r>
            <a:r>
              <a:rPr lang="en-US" dirty="0">
                <a:latin typeface="Bookman Old Style" panose="02050604050505020204" pitchFamily="18" charset="0"/>
              </a:rPr>
              <a:t> la </a:t>
            </a:r>
            <a:r>
              <a:rPr lang="en-US" dirty="0" err="1">
                <a:latin typeface="Bookman Old Style" panose="02050604050505020204" pitchFamily="18" charset="0"/>
              </a:rPr>
              <a:t>lezione</a:t>
            </a:r>
            <a:r>
              <a:rPr lang="en-US" dirty="0">
                <a:latin typeface="Bookman Old Style" panose="02050604050505020204" pitchFamily="18" charset="0"/>
              </a:rPr>
              <a:t>, e forma un Concerto.</a:t>
            </a:r>
            <a:endParaRPr lang="en-US" sz="1600" dirty="0">
              <a:latin typeface="Bookman Old Style" panose="02050604050505020204" pitchFamily="18" charset="0"/>
            </a:endParaRPr>
          </a:p>
          <a:p>
            <a:pPr lvl="2"/>
            <a:endParaRPr lang="en-US" sz="16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58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496</Words>
  <Application>Microsoft Office PowerPoint</Application>
  <PresentationFormat>Widescreen</PresentationFormat>
  <Paragraphs>83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Bookman Old Style</vt:lpstr>
      <vt:lpstr>Calibri</vt:lpstr>
      <vt:lpstr>Calibri Light</vt:lpstr>
      <vt:lpstr>Times New Roman</vt:lpstr>
      <vt:lpstr>Office Theme</vt:lpstr>
      <vt:lpstr>  "Resurrecting Galuppi:  Toward a Critical Edition of Li tre amanti ridicoli" </vt:lpstr>
      <vt:lpstr>SOURCES</vt:lpstr>
      <vt:lpstr>Modena, Biblioteca Estense: Ms. Mus. F. 441 </vt:lpstr>
      <vt:lpstr>Gazzaniga, “Pensa a serbarmi, O cara</vt:lpstr>
      <vt:lpstr>Dresden, Royal Library: Overture</vt:lpstr>
      <vt:lpstr>Performance History</vt:lpstr>
      <vt:lpstr>From Opera buffa to Opera Seria</vt:lpstr>
      <vt:lpstr>Autumn 1763 Production, Milan</vt:lpstr>
      <vt:lpstr>Ballets</vt:lpstr>
      <vt:lpstr>Ballets: 1763 Production, Milan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"Resurrecting Galuppi:  Toward a Critical Edition of Li tre amanti ridicoli"</dc:title>
  <dc:creator>Cassaro, James P</dc:creator>
  <cp:lastModifiedBy>Hahn, Michelle</cp:lastModifiedBy>
  <cp:revision>11</cp:revision>
  <dcterms:created xsi:type="dcterms:W3CDTF">2019-07-08T16:09:52Z</dcterms:created>
  <dcterms:modified xsi:type="dcterms:W3CDTF">2019-08-15T15:18:56Z</dcterms:modified>
</cp:coreProperties>
</file>